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9" r:id="rId5"/>
    <p:sldId id="278" r:id="rId6"/>
    <p:sldId id="287" r:id="rId7"/>
    <p:sldId id="282" r:id="rId8"/>
    <p:sldId id="284" r:id="rId9"/>
    <p:sldId id="280" r:id="rId10"/>
    <p:sldId id="281" r:id="rId11"/>
    <p:sldId id="288" r:id="rId12"/>
    <p:sldId id="28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4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7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8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4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1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2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290F-930F-4B6C-A181-74DFE922A16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7AAA-5A88-4665-8503-7227F7BD0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3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42309"/>
            <a:ext cx="9144000" cy="1367654"/>
          </a:xfrm>
        </p:spPr>
        <p:txBody>
          <a:bodyPr>
            <a:normAutofit fontScale="90000"/>
          </a:bodyPr>
          <a:lstStyle/>
          <a:p>
            <a:r>
              <a:rPr lang="en-GB" sz="8000" b="1" dirty="0">
                <a:latin typeface="Sassoon Primary Rg" panose="02000606020000020004" pitchFamily="2" charset="0"/>
              </a:rPr>
              <a:t>Secondary Transfer  2025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1370"/>
            <a:ext cx="9144000" cy="1227910"/>
          </a:xfrm>
        </p:spPr>
        <p:txBody>
          <a:bodyPr>
            <a:noAutofit/>
          </a:bodyPr>
          <a:lstStyle/>
          <a:p>
            <a:r>
              <a:rPr lang="en-GB" sz="4000" dirty="0">
                <a:latin typeface="Sassoon Primary Rg" panose="02000606020000020004" pitchFamily="2" charset="0"/>
              </a:rPr>
              <a:t>20</a:t>
            </a:r>
            <a:r>
              <a:rPr lang="en-GB" sz="4000" baseline="30000" dirty="0">
                <a:latin typeface="Sassoon Primary Rg" panose="02000606020000020004" pitchFamily="2" charset="0"/>
              </a:rPr>
              <a:t>th</a:t>
            </a:r>
            <a:r>
              <a:rPr lang="en-GB" sz="4000" dirty="0">
                <a:latin typeface="Sassoon Primary Rg" panose="02000606020000020004" pitchFamily="2" charset="0"/>
              </a:rPr>
              <a:t> June 2024</a:t>
            </a:r>
          </a:p>
          <a:p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Richard Newsome</a:t>
            </a: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82476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Tips on Making Choices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Be realistic </a:t>
            </a:r>
            <a:r>
              <a:rPr lang="en-GB" sz="4000" dirty="0">
                <a:latin typeface="Sassoon Primary Rg" panose="02000606020000020004" pitchFamily="2" charset="0"/>
              </a:rPr>
              <a:t>– consider catchment areas or any other admission criteria to see whether it is likely that your son/daughter will be offered a place;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Keep an open mind </a:t>
            </a:r>
            <a:r>
              <a:rPr lang="en-GB" sz="4000" dirty="0">
                <a:latin typeface="Sassoon Primary Rg" panose="02000606020000020004" pitchFamily="2" charset="0"/>
              </a:rPr>
              <a:t>– some Lewisham secondary schools may have suffered from poor reputations historically. These are not always accurate;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Be critical of what you read </a:t>
            </a:r>
            <a:r>
              <a:rPr lang="en-GB" sz="4000" dirty="0">
                <a:latin typeface="Sassoon Primary Rg" panose="02000606020000020004" pitchFamily="2" charset="0"/>
              </a:rPr>
              <a:t>– OFSTED reports and other information may be out of date.</a:t>
            </a: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7853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064" y="292973"/>
            <a:ext cx="9486850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Torridon Destinations 2024</a:t>
            </a: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8070C-2A40-4A72-A6B3-0E0CDD125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05" y="1278578"/>
            <a:ext cx="7252589" cy="52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Speakers from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Bonus Pastor Catholic College </a:t>
            </a:r>
            <a:r>
              <a:rPr lang="en-GB" sz="4000" dirty="0">
                <a:latin typeface="Sassoon Primary Rg" panose="02000606020000020004" pitchFamily="2" charset="0"/>
              </a:rPr>
              <a:t>– Mr Nick Lawrence;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rgbClr val="7030A0"/>
                </a:solidFill>
                <a:latin typeface="Sassoon Primary Rg" panose="02000606020000020004" pitchFamily="2" charset="0"/>
              </a:rPr>
              <a:t>Conisborough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 College </a:t>
            </a:r>
            <a:r>
              <a:rPr lang="en-GB" sz="4000" dirty="0">
                <a:latin typeface="Sassoon Primary Rg" panose="02000606020000020004" pitchFamily="2" charset="0"/>
              </a:rPr>
              <a:t>– Mr John </a:t>
            </a:r>
            <a:r>
              <a:rPr lang="en-GB" sz="4000" dirty="0" err="1">
                <a:latin typeface="Sassoon Primary Rg" panose="02000606020000020004" pitchFamily="2" charset="0"/>
              </a:rPr>
              <a:t>Cavadino</a:t>
            </a:r>
            <a:r>
              <a:rPr lang="en-GB" sz="4000" dirty="0">
                <a:latin typeface="Sassoon Primary Rg" panose="02000606020000020004" pitchFamily="2" charset="0"/>
              </a:rPr>
              <a:t>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Haberdashers’ Knights Academy </a:t>
            </a:r>
            <a:r>
              <a:rPr lang="en-GB" sz="4000" dirty="0">
                <a:latin typeface="Sassoon Primary Rg" panose="02000606020000020004" pitchFamily="2" charset="0"/>
              </a:rPr>
              <a:t>– Mr Steve Grant;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St Matthew Academy </a:t>
            </a:r>
            <a:r>
              <a:rPr lang="en-GB" sz="4000" dirty="0">
                <a:latin typeface="Sassoon Primary Rg" panose="02000606020000020004" pitchFamily="2" charset="0"/>
              </a:rPr>
              <a:t>– Ms Brooke </a:t>
            </a:r>
            <a:r>
              <a:rPr lang="en-GB" sz="4000" dirty="0" err="1">
                <a:latin typeface="Sassoon Primary Rg" panose="02000606020000020004" pitchFamily="2" charset="0"/>
              </a:rPr>
              <a:t>Hollett</a:t>
            </a:r>
            <a:r>
              <a:rPr lang="en-GB" sz="4000" dirty="0">
                <a:latin typeface="Sassoon Primary Rg" panose="02000606020000020004" pitchFamily="2" charset="0"/>
              </a:rPr>
              <a:t>;</a:t>
            </a: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896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099" y="292974"/>
            <a:ext cx="8305800" cy="1556123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Any </a:t>
            </a:r>
            <a:br>
              <a:rPr lang="en-GB" b="1" dirty="0">
                <a:latin typeface="Sassoon Primary Rg" panose="02000606020000020004" pitchFamily="2" charset="0"/>
              </a:rPr>
            </a:br>
            <a:r>
              <a:rPr lang="en-GB" b="1" dirty="0">
                <a:latin typeface="Sassoon Primary Rg" panose="02000606020000020004" pitchFamily="2" charset="0"/>
              </a:rPr>
              <a:t>Questions?</a:t>
            </a: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026" name="Picture 2" descr="Image result for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8" y="1849097"/>
            <a:ext cx="10633562" cy="46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9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Session Aims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To provide an overview of the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procedures </a:t>
            </a:r>
            <a:r>
              <a:rPr lang="en-GB" sz="4000" dirty="0">
                <a:latin typeface="Sassoon Primary Rg" panose="02000606020000020004" pitchFamily="2" charset="0"/>
              </a:rPr>
              <a:t>for applying for secondary schools;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To hear from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local secondary schools </a:t>
            </a:r>
            <a:r>
              <a:rPr lang="en-GB" sz="4000" dirty="0">
                <a:latin typeface="Sassoon Primary Rg" panose="02000606020000020004" pitchFamily="2" charset="0"/>
              </a:rPr>
              <a:t>what they can offer you and your child;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To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ask questions </a:t>
            </a:r>
            <a:r>
              <a:rPr lang="en-GB" sz="4000" dirty="0">
                <a:latin typeface="Sassoon Primary Rg" panose="02000606020000020004" pitchFamily="2" charset="0"/>
              </a:rPr>
              <a:t>about the application process or about specific schools.</a:t>
            </a: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06585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Application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Check the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key dates </a:t>
            </a:r>
            <a:r>
              <a:rPr lang="en-GB" sz="4000" dirty="0">
                <a:latin typeface="Sassoon Primary Rg" panose="02000606020000020004" pitchFamily="2" charset="0"/>
              </a:rPr>
              <a:t>on these slides to ensure that you give yourself good time to make decisions;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Visit any schools </a:t>
            </a:r>
            <a:r>
              <a:rPr lang="en-GB" sz="4000" dirty="0">
                <a:latin typeface="Sassoon Primary Rg" panose="02000606020000020004" pitchFamily="2" charset="0"/>
              </a:rPr>
              <a:t>in which you are interested – where possible, do this during the school day;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Check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schools’ admissions criteria</a:t>
            </a:r>
            <a:r>
              <a:rPr lang="en-GB" sz="4000" dirty="0">
                <a:latin typeface="Sassoon Primary Rg" panose="02000606020000020004" pitchFamily="2" charset="0"/>
              </a:rPr>
              <a:t>, including for those of a religious character or with specialisms;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Visit schools’ websites to see if there are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additional forms</a:t>
            </a:r>
            <a:r>
              <a:rPr lang="en-GB" sz="4000" dirty="0">
                <a:latin typeface="Sassoon Primary Rg" panose="02000606020000020004" pitchFamily="2" charset="0"/>
              </a:rPr>
              <a:t> you must complete for individual schools.</a:t>
            </a: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6232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Online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Applications must be completed online via the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online portal</a:t>
            </a:r>
            <a:r>
              <a:rPr lang="en-GB" sz="4000" dirty="0">
                <a:latin typeface="Sassoon Primary Rg" panose="02000606020000020004" pitchFamily="2" charset="0"/>
              </a:rPr>
              <a:t>;</a:t>
            </a:r>
            <a:endParaRPr lang="en-GB" sz="4000" dirty="0">
              <a:solidFill>
                <a:srgbClr val="7030A0"/>
              </a:solidFill>
              <a:latin typeface="Sassoon Primary Rg" panose="0200060602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If you have already applied for an elder sibling in a previous year, you will need to use the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same logon</a:t>
            </a:r>
            <a:r>
              <a:rPr lang="en-GB" sz="4000" dirty="0">
                <a:latin typeface="Sassoon Primary Rg" panose="02000606020000020004" pitchFamily="2" charset="0"/>
              </a:rPr>
              <a:t>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If you have twins, you will need to add details for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both children</a:t>
            </a:r>
            <a:r>
              <a:rPr lang="en-GB" sz="4000" dirty="0">
                <a:latin typeface="Sassoon Primary Rg" panose="02000606020000020004" pitchFamily="2" charset="0"/>
              </a:rPr>
              <a:t>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You will be able to apply for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six schools</a:t>
            </a:r>
            <a:r>
              <a:rPr lang="en-GB" sz="4000" dirty="0">
                <a:latin typeface="Sassoon Primary Rg" panose="02000606020000020004" pitchFamily="2" charset="0"/>
              </a:rPr>
              <a:t>: we advise that you add as many choices as possible.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4000" dirty="0">
              <a:latin typeface="Sassoon Primary Rg" panose="02000606020000020004" pitchFamily="2" charset="0"/>
            </a:endParaRP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5520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Application 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September/October 2024</a:t>
            </a:r>
            <a:r>
              <a:rPr lang="en-GB" sz="4000" dirty="0">
                <a:latin typeface="Sassoon Primary Rg" panose="02000606020000020004" pitchFamily="2" charset="0"/>
              </a:rPr>
              <a:t>: schools open for visits (check their websites for information);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Sunday 1</a:t>
            </a:r>
            <a:r>
              <a:rPr lang="en-GB" sz="4000" baseline="30000" dirty="0">
                <a:solidFill>
                  <a:srgbClr val="7030A0"/>
                </a:solidFill>
                <a:latin typeface="Sassoon Primary Rg" panose="02000606020000020004" pitchFamily="2" charset="0"/>
              </a:rPr>
              <a:t>st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 September 2024</a:t>
            </a:r>
            <a:r>
              <a:rPr lang="en-GB" sz="4000" dirty="0">
                <a:latin typeface="Sassoon Primary Rg" panose="02000606020000020004" pitchFamily="2" charset="0"/>
              </a:rPr>
              <a:t>: school applications open online;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Sunday 20</a:t>
            </a:r>
            <a:r>
              <a:rPr lang="en-GB" sz="4000" baseline="30000" dirty="0">
                <a:solidFill>
                  <a:srgbClr val="7030A0"/>
                </a:solidFill>
                <a:latin typeface="Sassoon Primary Rg" panose="02000606020000020004" pitchFamily="2" charset="0"/>
              </a:rPr>
              <a:t>th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 October 2024</a:t>
            </a:r>
            <a:r>
              <a:rPr lang="en-GB" sz="4000" dirty="0">
                <a:latin typeface="Sassoon Primary Rg" panose="02000606020000020004" pitchFamily="2" charset="0"/>
              </a:rPr>
              <a:t>: recommended date to submit application;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Thursday 31</a:t>
            </a:r>
            <a:r>
              <a:rPr lang="en-GB" sz="4000" baseline="30000" dirty="0">
                <a:solidFill>
                  <a:srgbClr val="7030A0"/>
                </a:solidFill>
                <a:latin typeface="Sassoon Primary Rg" panose="02000606020000020004" pitchFamily="2" charset="0"/>
              </a:rPr>
              <a:t>st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 October 2024</a:t>
            </a:r>
            <a:r>
              <a:rPr lang="en-GB" sz="4000" dirty="0">
                <a:latin typeface="Sassoon Primary Rg" panose="02000606020000020004" pitchFamily="2" charset="0"/>
              </a:rPr>
              <a:t>: final deadline for applications and any supplementary forms.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3A3A3A"/>
              </a:solidFill>
              <a:latin typeface="Sassoon Primary Rg" panose="02000606020000020004" pitchFamily="2" charset="0"/>
            </a:endParaRP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71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EHCP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If you have not already been contacted,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Lewisham SEN will contact you</a:t>
            </a:r>
            <a:r>
              <a:rPr lang="en-GB" sz="4000" dirty="0">
                <a:latin typeface="Sassoon Primary Rg" panose="02000606020000020004" pitchFamily="2" charset="0"/>
              </a:rPr>
              <a:t>. If you missed yesterday’s meeting or if you have any further questions, contact Sai </a:t>
            </a:r>
            <a:r>
              <a:rPr lang="en-GB" sz="4000" dirty="0" err="1">
                <a:latin typeface="Sassoon Primary Rg" panose="02000606020000020004" pitchFamily="2" charset="0"/>
              </a:rPr>
              <a:t>Satyadeva</a:t>
            </a:r>
            <a:r>
              <a:rPr lang="en-GB" sz="4000" dirty="0">
                <a:latin typeface="Sassoon Primary Rg" panose="02000606020000020004" pitchFamily="2" charset="0"/>
              </a:rPr>
              <a:t> (</a:t>
            </a:r>
            <a:r>
              <a:rPr lang="en-GB" sz="4000" dirty="0" err="1">
                <a:latin typeface="Sassoon Primary Rg" panose="02000606020000020004" pitchFamily="2" charset="0"/>
              </a:rPr>
              <a:t>SENCo</a:t>
            </a:r>
            <a:r>
              <a:rPr lang="en-GB" sz="4000" dirty="0">
                <a:latin typeface="Sassoon Primary Rg" panose="02000606020000020004" pitchFamily="2" charset="0"/>
              </a:rPr>
              <a:t>);</a:t>
            </a:r>
            <a:endParaRPr lang="en-GB" sz="4000" dirty="0">
              <a:solidFill>
                <a:srgbClr val="7030A0"/>
              </a:solidFill>
              <a:latin typeface="Sassoon Primary Rg" panose="0200060602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Applications (first and second choices) need to be made by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Wednesday 2</a:t>
            </a:r>
            <a:r>
              <a:rPr lang="en-GB" sz="4000" baseline="30000" dirty="0">
                <a:solidFill>
                  <a:srgbClr val="7030A0"/>
                </a:solidFill>
                <a:latin typeface="Sassoon Primary Rg" panose="02000606020000020004" pitchFamily="2" charset="0"/>
              </a:rPr>
              <a:t>nd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 October</a:t>
            </a:r>
            <a:r>
              <a:rPr lang="en-GB" sz="4000" dirty="0">
                <a:latin typeface="Sassoon Primary Rg" panose="02000606020000020004" pitchFamily="2" charset="0"/>
              </a:rPr>
              <a:t>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The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LA and SEN team will contact parents/carers </a:t>
            </a:r>
            <a:r>
              <a:rPr lang="en-GB" sz="4000" dirty="0">
                <a:latin typeface="Sassoon Primary Rg" panose="02000606020000020004" pitchFamily="2" charset="0"/>
              </a:rPr>
              <a:t>following application and consultation.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4000" dirty="0">
              <a:latin typeface="Sassoon Primary Rg" panose="02000606020000020004" pitchFamily="2" charset="0"/>
            </a:endParaRP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0312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Online Platforms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The Lewisham secondary admissions website contains a host of useful information: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https://lewisham.gov.uk/myservices/education/schools/school-admission/applying-to-start-secondary-school</a:t>
            </a:r>
            <a:r>
              <a:rPr lang="en-GB" sz="4000" dirty="0">
                <a:latin typeface="Sassoon Primary Rg" panose="02000606020000020004" pitchFamily="2" charset="0"/>
              </a:rPr>
              <a:t>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Applications are to be submitted here: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https://www.eadmissions.org.uk/</a:t>
            </a:r>
            <a:r>
              <a:rPr lang="en-GB" sz="4000" dirty="0">
                <a:latin typeface="Sassoon Primary Rg" panose="02000606020000020004" pitchFamily="2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latin typeface="Sassoon Primary Rg" panose="02000606020000020004" pitchFamily="2" charset="0"/>
            </a:endParaRP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3913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Online Application</a:t>
            </a: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35AAC-C575-434A-84CB-5009A2B0F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056" y="1362031"/>
            <a:ext cx="7091888" cy="49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86" y="292973"/>
            <a:ext cx="8207828" cy="843496"/>
          </a:xfrm>
        </p:spPr>
        <p:txBody>
          <a:bodyPr>
            <a:noAutofit/>
          </a:bodyPr>
          <a:lstStyle/>
          <a:p>
            <a:r>
              <a:rPr lang="en-GB" b="1" dirty="0">
                <a:latin typeface="Sassoon Primary Rg" panose="02000606020000020004" pitchFamily="2" charset="0"/>
              </a:rPr>
              <a:t>Visiting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849097"/>
            <a:ext cx="11408229" cy="477377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We strongly recommend that you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visit schools </a:t>
            </a:r>
            <a:r>
              <a:rPr lang="en-GB" sz="4000" dirty="0">
                <a:latin typeface="Sassoon Primary Rg" panose="02000606020000020004" pitchFamily="2" charset="0"/>
              </a:rPr>
              <a:t>in which you are interested;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Try to get into schools during the day so that you can see them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‘in action’</a:t>
            </a:r>
            <a:r>
              <a:rPr lang="en-GB" sz="4000" dirty="0">
                <a:latin typeface="Sassoon Primary Rg" panose="02000606020000020004" pitchFamily="2" charset="0"/>
              </a:rPr>
              <a:t>;</a:t>
            </a:r>
            <a:endParaRPr lang="en-GB" sz="4000" dirty="0">
              <a:solidFill>
                <a:srgbClr val="7030A0"/>
              </a:solidFill>
              <a:latin typeface="Sassoon Primary Rg" panose="0200060602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Any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schools visits during the day will be authorised </a:t>
            </a:r>
            <a:r>
              <a:rPr lang="en-GB" sz="4000" dirty="0">
                <a:latin typeface="Sassoon Primary Rg" panose="02000606020000020004" pitchFamily="2" charset="0"/>
              </a:rPr>
              <a:t>– please inform our school office in advance;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latin typeface="Sassoon Primary Rg" panose="02000606020000020004" pitchFamily="2" charset="0"/>
              </a:rPr>
              <a:t>If your child is required to sit an </a:t>
            </a:r>
            <a:r>
              <a:rPr lang="en-GB" sz="4000" dirty="0">
                <a:solidFill>
                  <a:srgbClr val="7030A0"/>
                </a:solidFill>
                <a:latin typeface="Sassoon Primary Rg" panose="02000606020000020004" pitchFamily="2" charset="0"/>
              </a:rPr>
              <a:t>entrance examination</a:t>
            </a:r>
            <a:r>
              <a:rPr lang="en-GB" sz="4000" dirty="0">
                <a:latin typeface="Sassoon Primary Rg" panose="02000606020000020004" pitchFamily="2" charset="0"/>
              </a:rPr>
              <a:t>, this will also be authorised.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4000" dirty="0">
              <a:latin typeface="Sassoon Primary Rg" panose="02000606020000020004" pitchFamily="2" charset="0"/>
            </a:endParaRPr>
          </a:p>
        </p:txBody>
      </p:sp>
      <p:pic>
        <p:nvPicPr>
          <p:cNvPr id="4" name="Picture 3" descr="Macintosh HD:Users:Marketingco:2. Client folders:2. Clients:1. Active:Torridon Primary School:Artwork files supplied:Torridon Primary Logo Artwork:JPEG:TorridonTreeLogo_RGB_Po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5"/>
          <a:stretch/>
        </p:blipFill>
        <p:spPr bwMode="auto">
          <a:xfrm>
            <a:off x="10314577" y="104503"/>
            <a:ext cx="1755503" cy="174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8DC60-F350-4AA9-BDE0-806DC3A2B11E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265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551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Sassoon Primary Rg</vt:lpstr>
      <vt:lpstr>Office Theme</vt:lpstr>
      <vt:lpstr>Secondary Transfer  2025 Meeting</vt:lpstr>
      <vt:lpstr>Session Aims</vt:lpstr>
      <vt:lpstr>Application Procedures</vt:lpstr>
      <vt:lpstr>Online Application</vt:lpstr>
      <vt:lpstr>Application Dates</vt:lpstr>
      <vt:lpstr>EHCP Application</vt:lpstr>
      <vt:lpstr>Online Platforms</vt:lpstr>
      <vt:lpstr>Online Application</vt:lpstr>
      <vt:lpstr>Visiting Schools</vt:lpstr>
      <vt:lpstr>Tips on Making Choices</vt:lpstr>
      <vt:lpstr>Torridon Destinations 2024</vt:lpstr>
      <vt:lpstr>Speakers from Schools</vt:lpstr>
      <vt:lpstr>Any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Six SATs Meeting</dc:title>
  <dc:creator>Richard Newsome</dc:creator>
  <cp:lastModifiedBy>Hall</cp:lastModifiedBy>
  <cp:revision>42</cp:revision>
  <dcterms:created xsi:type="dcterms:W3CDTF">2019-01-20T14:44:33Z</dcterms:created>
  <dcterms:modified xsi:type="dcterms:W3CDTF">2024-06-20T17:15:29Z</dcterms:modified>
</cp:coreProperties>
</file>